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63" r:id="rId4"/>
    <p:sldId id="264" r:id="rId5"/>
    <p:sldId id="265" r:id="rId6"/>
    <p:sldId id="262"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Pristina" panose="03060402040406080204" pitchFamily="66" charset="0"/>
      <p:regular r:id="rId16"/>
    </p:embeddedFont>
    <p:embeddedFont>
      <p:font typeface="Six feet under" panose="02000000000000000000"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5761" autoAdjust="0"/>
  </p:normalViewPr>
  <p:slideViewPr>
    <p:cSldViewPr snapToGrid="0">
      <p:cViewPr varScale="1">
        <p:scale>
          <a:sx n="36" d="100"/>
          <a:sy n="36" d="100"/>
        </p:scale>
        <p:origin x="595" y="34"/>
      </p:cViewPr>
      <p:guideLst/>
    </p:cSldViewPr>
  </p:slideViewPr>
  <p:notesTextViewPr>
    <p:cViewPr>
      <p:scale>
        <a:sx n="1" d="1"/>
        <a:sy n="1" d="1"/>
      </p:scale>
      <p:origin x="0" y="0"/>
    </p:cViewPr>
  </p:notesTextViewPr>
  <p:notesViewPr>
    <p:cSldViewPr snapToGrid="0">
      <p:cViewPr>
        <p:scale>
          <a:sx n="78" d="100"/>
          <a:sy n="78" d="100"/>
        </p:scale>
        <p:origin x="682" y="-81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0" y="0"/>
            <a:ext cx="3676261" cy="700088"/>
          </a:xfrm>
          <a:prstGeom prst="rect">
            <a:avLst/>
          </a:prstGeom>
        </p:spPr>
        <p:txBody>
          <a:bodyPr vert="horz" lIns="91431" tIns="45716" rIns="91431" bIns="45716"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18: Feeding the 5,000 (John 6:1-14) </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2" y="0"/>
            <a:ext cx="1817882" cy="458788"/>
          </a:xfrm>
          <a:prstGeom prst="rect">
            <a:avLst/>
          </a:prstGeom>
        </p:spPr>
        <p:txBody>
          <a:bodyPr vert="horz" lIns="91431" tIns="45716" rIns="91431" bIns="45716" rtlCol="0"/>
          <a:lstStyle>
            <a:lvl1pPr algn="r">
              <a:defRPr sz="1200"/>
            </a:lvl1pPr>
          </a:lstStyle>
          <a:p>
            <a:r>
              <a:rPr lang="en-US" dirty="0"/>
              <a:t>June 24, 2018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4"/>
            <a:ext cx="2971800" cy="458787"/>
          </a:xfrm>
          <a:prstGeom prst="rect">
            <a:avLst/>
          </a:prstGeom>
        </p:spPr>
        <p:txBody>
          <a:bodyPr vert="horz" lIns="91431" tIns="45716" rIns="91431" bIns="45716"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4"/>
            <a:ext cx="2971800" cy="458787"/>
          </a:xfrm>
          <a:prstGeom prst="rect">
            <a:avLst/>
          </a:prstGeom>
        </p:spPr>
        <p:txBody>
          <a:bodyPr vert="horz" lIns="91431" tIns="45716" rIns="91431" bIns="45716"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1" tIns="45716" rIns="91431" bIns="45716" rtlCol="0"/>
          <a:lstStyle>
            <a:lvl1pPr algn="r">
              <a:defRPr sz="1200"/>
            </a:lvl1pPr>
          </a:lstStyle>
          <a:p>
            <a:fld id="{1A29E804-DD95-4E28-BB5C-3B5C6CCA9326}" type="datetimeFigureOut">
              <a:rPr lang="en-US" smtClean="0"/>
              <a:t>6/24/2018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1" tIns="45716" rIns="91431"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1" tIns="45716" rIns="91431" bIns="45716"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Mark and Luke are known as the synoptic gospels</a:t>
            </a:r>
          </a:p>
          <a:p>
            <a:pPr marL="171434" indent="-171434">
              <a:buFont typeface="Arial" panose="020B0604020202020204" pitchFamily="34" charset="0"/>
              <a:buChar char="•"/>
            </a:pPr>
            <a:r>
              <a:rPr lang="en-US" b="1" dirty="0"/>
              <a:t>Synoptic</a:t>
            </a:r>
            <a:r>
              <a:rPr lang="en-US" b="0" dirty="0"/>
              <a:t> – taking a general view of the principal parts of a subject</a:t>
            </a:r>
          </a:p>
          <a:p>
            <a:pPr marL="171434" indent="-171434">
              <a:buFont typeface="Arial" panose="020B0604020202020204" pitchFamily="34" charset="0"/>
              <a:buChar char="•"/>
            </a:pPr>
            <a:r>
              <a:rPr lang="en-US" b="0" dirty="0"/>
              <a:t>The same approach – Giving the highlights of Jesus’ life and ministry</a:t>
            </a:r>
          </a:p>
          <a:p>
            <a:pPr marL="171434" indent="-171434">
              <a:buFont typeface="Arial" panose="020B0604020202020204" pitchFamily="34" charset="0"/>
              <a:buChar char="•"/>
            </a:pPr>
            <a:r>
              <a:rPr lang="en-US" b="0" dirty="0"/>
              <a:t>John greatly diverges from the other three.  As a result, the feeding of the 5,000 is the only miracle that is contained in all four of the gospel accounts.</a:t>
            </a:r>
          </a:p>
          <a:p>
            <a:pPr marL="171434" indent="-171434">
              <a:buFont typeface="Arial" panose="020B0604020202020204" pitchFamily="34" charset="0"/>
              <a:buChar char="•"/>
            </a:pPr>
            <a:r>
              <a:rPr lang="en-US" b="0" dirty="0"/>
              <a:t>Matthew 14; Mark 6; Luke 9 and our account here in John 6</a:t>
            </a:r>
          </a:p>
          <a:p>
            <a:endParaRPr lang="en-US" b="1" dirty="0"/>
          </a:p>
          <a:p>
            <a:r>
              <a:rPr lang="en-US" b="1" dirty="0"/>
              <a:t>(John 6:1-14) READ</a:t>
            </a:r>
          </a:p>
          <a:p>
            <a:endParaRPr lang="en-US" b="1" dirty="0"/>
          </a:p>
          <a:p>
            <a:pPr marL="171434" indent="-171434">
              <a:buFont typeface="Arial" panose="020B0604020202020204" pitchFamily="34" charset="0"/>
              <a:buChar char="•"/>
            </a:pPr>
            <a:r>
              <a:rPr lang="en-US" b="1" dirty="0"/>
              <a:t>Setting:  The Sea of Galilee.  Matthew informs us that John the Baptist had been killed by Herod.  Jesus crossed over to the other side, further way from Herod, who was in the city of Tiberias on the western shore.</a:t>
            </a:r>
          </a:p>
          <a:p>
            <a:r>
              <a:rPr lang="en-US" b="1" dirty="0"/>
              <a:t>(Matthew 14:13), [heard of John’s death], </a:t>
            </a:r>
            <a:r>
              <a:rPr lang="en-US" b="0" i="1" dirty="0"/>
              <a:t>“When Jesus heard it, He departed from there by boat to a deserted place by Himself. But when the multitudes heard it, they followed Him on foot from the cities.”</a:t>
            </a:r>
          </a:p>
          <a:p>
            <a:pPr marL="171434" indent="-171434">
              <a:buFont typeface="Arial" panose="020B0604020202020204" pitchFamily="34" charset="0"/>
              <a:buChar char="•"/>
            </a:pPr>
            <a:r>
              <a:rPr lang="en-US" b="1" i="0" dirty="0"/>
              <a:t>Occasion:  Mark and Luke also mention this was at the return of Jesus’ disciples from their missionary efforts</a:t>
            </a:r>
          </a:p>
          <a:p>
            <a:r>
              <a:rPr lang="en-US" b="1" i="0" dirty="0"/>
              <a:t>(Mark 6:30-32), </a:t>
            </a:r>
            <a:r>
              <a:rPr lang="en-US" b="0" i="1" dirty="0"/>
              <a:t>“</a:t>
            </a:r>
            <a:r>
              <a:rPr lang="en-US" i="1" dirty="0"/>
              <a:t>Then the apostles gathered to Jesus and told Him all things, both what they had done and what they had taught.</a:t>
            </a:r>
            <a:r>
              <a:rPr lang="en-US" i="1" baseline="30000" dirty="0"/>
              <a:t> 31</a:t>
            </a:r>
            <a:r>
              <a:rPr lang="en-US" i="1" dirty="0"/>
              <a:t> And He said to them, “Come aside by yourselves to a deserted place and rest a while.” For there were many coming and going, and they did not even have time to eat.</a:t>
            </a:r>
            <a:r>
              <a:rPr lang="en-US" i="1" baseline="30000" dirty="0"/>
              <a:t> 32</a:t>
            </a:r>
            <a:r>
              <a:rPr lang="en-US" i="1" dirty="0"/>
              <a:t> So they departed to a deserted place in the boat by themselves.”</a:t>
            </a:r>
            <a:endParaRPr lang="en-US" b="0" i="1" dirty="0"/>
          </a:p>
          <a:p>
            <a:pPr marL="628589" lvl="1" indent="-171434">
              <a:buFont typeface="Arial" panose="020B0604020202020204" pitchFamily="34" charset="0"/>
              <a:buChar char="•"/>
            </a:pPr>
            <a:r>
              <a:rPr lang="en-US" b="1" dirty="0"/>
              <a:t>As Matthew and Mark noted, they could not escape the multitudes who were following Jesus</a:t>
            </a:r>
          </a:p>
          <a:p>
            <a:r>
              <a:rPr lang="en-US" b="1" dirty="0"/>
              <a:t>(John 6:2), </a:t>
            </a:r>
            <a:r>
              <a:rPr lang="en-US" i="1" dirty="0"/>
              <a:t>“Then a great multitude followed Him, because they saw His signs which He performed on those who were diseased.”</a:t>
            </a:r>
          </a:p>
          <a:p>
            <a:endParaRPr lang="en-US"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Jesus did on this day is a microcosm of His entire ministry, showing His authority, His divinity, His compassion, and His purpose for coming to this world!</a:t>
            </a:r>
          </a:p>
          <a:p>
            <a:endParaRPr lang="en-US" dirty="0"/>
          </a:p>
          <a:p>
            <a:r>
              <a:rPr lang="en-US" b="1" dirty="0"/>
              <a:t>[CLICK] He Taught the Multitude</a:t>
            </a:r>
          </a:p>
          <a:p>
            <a:pPr marL="171434" indent="-171434">
              <a:buFont typeface="Arial" panose="020B0604020202020204" pitchFamily="34" charset="0"/>
              <a:buChar char="•"/>
            </a:pPr>
            <a:r>
              <a:rPr lang="en-US" dirty="0"/>
              <a:t>His teaching is not recorded by John, but is by Mark and Luke</a:t>
            </a:r>
          </a:p>
          <a:p>
            <a:r>
              <a:rPr lang="en-US" b="1" dirty="0"/>
              <a:t>(Mark 6:34), </a:t>
            </a:r>
            <a:r>
              <a:rPr lang="en-US" i="1" dirty="0"/>
              <a:t>“And Jesus, when He came out, saw a great multitude and was moved with compassion for them, because they were like sheep not having a shepherd. So He began to teach them many things.”</a:t>
            </a:r>
          </a:p>
          <a:p>
            <a:pPr marL="628589" lvl="1" indent="-171434">
              <a:buFont typeface="Arial" panose="020B0604020202020204" pitchFamily="34" charset="0"/>
              <a:buChar char="•"/>
            </a:pPr>
            <a:r>
              <a:rPr lang="en-US" i="1" dirty="0"/>
              <a:t>“like sheep not having a shepherd”  </a:t>
            </a:r>
            <a:r>
              <a:rPr lang="en-US" b="1" i="0" dirty="0"/>
              <a:t>(</a:t>
            </a:r>
            <a:r>
              <a:rPr lang="en-US" b="1" i="0" dirty="0" err="1"/>
              <a:t>Shepherdless</a:t>
            </a:r>
            <a:r>
              <a:rPr lang="en-US" b="1" i="0" dirty="0"/>
              <a:t> sheep wander without the shepherd’s voice to guide them!)</a:t>
            </a:r>
          </a:p>
          <a:p>
            <a:r>
              <a:rPr lang="en-US" b="1" dirty="0"/>
              <a:t>(Luke 9:11), </a:t>
            </a:r>
            <a:r>
              <a:rPr lang="en-US" i="1" dirty="0"/>
              <a:t>“But when the multitudes knew it, they followed Him; and He received them and spoke to them about the kingdom of God, and healed those who had need of healing.”</a:t>
            </a:r>
          </a:p>
          <a:p>
            <a:endParaRPr lang="en-US" i="1" dirty="0"/>
          </a:p>
          <a:p>
            <a:r>
              <a:rPr lang="en-US" b="1" i="0" dirty="0"/>
              <a:t>(John 7:45-47), [Religious leaders had sent officers to bring Jesus to them.  These men went, and witnessed Jesus teaching the people], </a:t>
            </a:r>
            <a:r>
              <a:rPr lang="en-US" i="1" dirty="0"/>
              <a:t>“Then the officers came to the chief priests and Pharisees, who said to them, “Why have you not brought Him?”  </a:t>
            </a:r>
            <a:r>
              <a:rPr lang="en-US" i="1" baseline="30000" dirty="0"/>
              <a:t>46</a:t>
            </a:r>
            <a:r>
              <a:rPr lang="en-US" i="1" dirty="0"/>
              <a:t> The officers answered, “</a:t>
            </a:r>
            <a:r>
              <a:rPr lang="en-US" i="1" u="sng" dirty="0"/>
              <a:t>No man ever spoke like this Man</a:t>
            </a:r>
            <a:r>
              <a:rPr lang="en-US" i="1" dirty="0"/>
              <a:t>!” </a:t>
            </a:r>
            <a:r>
              <a:rPr lang="en-US" i="1" baseline="30000" dirty="0"/>
              <a:t>47</a:t>
            </a:r>
            <a:r>
              <a:rPr lang="en-US" i="1" dirty="0"/>
              <a:t> Then the Pharisees answered them, “Are you also deceived?</a:t>
            </a:r>
            <a:r>
              <a:rPr lang="en-US" i="1" baseline="30000" dirty="0"/>
              <a:t> 48</a:t>
            </a:r>
            <a:r>
              <a:rPr lang="en-US" i="1" dirty="0"/>
              <a:t> Have any of the rulers or the Pharisees believed in Him?”</a:t>
            </a:r>
          </a:p>
          <a:p>
            <a:pPr marL="171434" indent="-171434">
              <a:buFont typeface="Arial" panose="020B0604020202020204" pitchFamily="34" charset="0"/>
              <a:buChar char="•"/>
            </a:pPr>
            <a:r>
              <a:rPr lang="en-US" i="0" dirty="0"/>
              <a:t>Jesus words convinced those whose hearts were open to truth.</a:t>
            </a:r>
          </a:p>
          <a:p>
            <a:pPr marL="171434" indent="-171434">
              <a:buFont typeface="Arial" panose="020B0604020202020204" pitchFamily="34" charset="0"/>
              <a:buChar char="•"/>
            </a:pPr>
            <a:r>
              <a:rPr lang="en-US" i="0" dirty="0"/>
              <a:t>He spoke with authority</a:t>
            </a:r>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67366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Again, John’s gospel does not mention the miracles Jesus performed BEFORE the feeding of the 5,000.  However, Matthew and Luke do…</a:t>
            </a:r>
          </a:p>
          <a:p>
            <a:r>
              <a:rPr lang="en-US" b="1" dirty="0"/>
              <a:t>(Matthew 14:14), </a:t>
            </a:r>
            <a:r>
              <a:rPr lang="en-US" i="1" dirty="0"/>
              <a:t>“And when Jesus went out He saw a great multitude; and He was moved with compassion for them, and healed their sick.”</a:t>
            </a:r>
          </a:p>
          <a:p>
            <a:pPr marL="628589" lvl="1" indent="-171434">
              <a:buFont typeface="Arial" panose="020B0604020202020204" pitchFamily="34" charset="0"/>
              <a:buChar char="•"/>
            </a:pPr>
            <a:r>
              <a:rPr lang="en-US" dirty="0"/>
              <a:t>Motivation:  Compassion.  It is important that we be aware of, and act with compassion towards the unfortunate.  This is what it means to be a disciple of Jesus Christ.</a:t>
            </a:r>
          </a:p>
          <a:p>
            <a:r>
              <a:rPr lang="en-US" b="1" dirty="0"/>
              <a:t>(James 1:27), </a:t>
            </a:r>
            <a:r>
              <a:rPr lang="en-US" i="1" dirty="0"/>
              <a:t>“Pure and undefiled religion before God and the Father is this: to visit orphans and widows in their trouble, and to keep oneself unspotted from the world.”</a:t>
            </a:r>
          </a:p>
          <a:p>
            <a:pPr defTabSz="914311"/>
            <a:endParaRPr lang="en-US" b="1" dirty="0"/>
          </a:p>
          <a:p>
            <a:pPr defTabSz="914311"/>
            <a:r>
              <a:rPr lang="en-US" b="1" dirty="0"/>
              <a:t>(Luke 9:11), </a:t>
            </a:r>
            <a:r>
              <a:rPr lang="en-US" i="1" dirty="0"/>
              <a:t>“But when the multitudes knew it, they followed Him; and He received them and spoke to them about the kingdom of God, and healed those who had need of healing.”</a:t>
            </a:r>
          </a:p>
          <a:p>
            <a:pPr marL="628589" lvl="1" indent="-171434" defTabSz="914311">
              <a:buFont typeface="Arial" panose="020B0604020202020204" pitchFamily="34" charset="0"/>
              <a:buChar char="•"/>
            </a:pPr>
            <a:r>
              <a:rPr lang="en-US" b="1" i="0" dirty="0"/>
              <a:t>We note again, the healings were evidence that Jesus derived his authority from God!</a:t>
            </a:r>
          </a:p>
          <a:p>
            <a:r>
              <a:rPr lang="en-US" b="1" dirty="0"/>
              <a:t>(Hebrews 2:3-4), </a:t>
            </a:r>
            <a:r>
              <a:rPr lang="en-US" i="1" dirty="0"/>
              <a:t>“How shall we escape if we neglect so great a salvation, which at the first began to be spoken by the Lord, and was confirmed to us by those who heard Him,</a:t>
            </a:r>
            <a:r>
              <a:rPr lang="en-US" i="1" baseline="30000" dirty="0"/>
              <a:t> 4</a:t>
            </a:r>
            <a:r>
              <a:rPr lang="en-US" i="1" dirty="0"/>
              <a:t> </a:t>
            </a:r>
            <a:r>
              <a:rPr lang="en-US" i="1" u="sng" dirty="0"/>
              <a:t>God also bearing witness both with signs and wonders, with various miracles</a:t>
            </a:r>
            <a:r>
              <a:rPr lang="en-US" i="1" dirty="0"/>
              <a:t>, and gifts of the Holy Spirit, according to His own will?”</a:t>
            </a:r>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320861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6:8-13), </a:t>
            </a:r>
            <a:r>
              <a:rPr lang="en-US" i="1" dirty="0"/>
              <a:t>“One of His disciples, Andrew, Simon Peter's brother, said to Him,</a:t>
            </a:r>
            <a:r>
              <a:rPr lang="en-US" i="1" baseline="30000" dirty="0"/>
              <a:t> 9</a:t>
            </a:r>
            <a:r>
              <a:rPr lang="en-US" i="1" dirty="0"/>
              <a:t> “There is a lad here who has five barley loaves and two small fish, but what are they among so many?” </a:t>
            </a:r>
            <a:r>
              <a:rPr lang="en-US" i="1" baseline="30000" dirty="0"/>
              <a:t>10</a:t>
            </a:r>
            <a:r>
              <a:rPr lang="en-US" i="1" dirty="0"/>
              <a:t> Then Jesus said, “Make the people sit down.” Now there was much grass in the place. So the men sat down, in number about five thousand.</a:t>
            </a:r>
            <a:r>
              <a:rPr lang="en-US" i="1" baseline="30000" dirty="0"/>
              <a:t> 11</a:t>
            </a:r>
            <a:r>
              <a:rPr lang="en-US" i="1" dirty="0"/>
              <a:t> And Jesus took the loaves, and when He had given thanks He distributed them to the disciples, and the disciples to those sitting down; and likewise of the fish, as much as they wanted.</a:t>
            </a:r>
            <a:r>
              <a:rPr lang="en-US" i="1" baseline="30000" dirty="0"/>
              <a:t> 12</a:t>
            </a:r>
            <a:r>
              <a:rPr lang="en-US" i="1" dirty="0"/>
              <a:t> So when they were filled, He said to His disciples, “Gather up the fragments that remain, so that nothing is lost.”</a:t>
            </a:r>
            <a:r>
              <a:rPr lang="en-US" i="1" baseline="30000" dirty="0"/>
              <a:t> 13</a:t>
            </a:r>
            <a:r>
              <a:rPr lang="en-US" i="1" dirty="0"/>
              <a:t> Therefore they gathered them up, and filled twelve baskets with the fragments of the five barley loaves which were left over by those who had eaten.”</a:t>
            </a:r>
          </a:p>
          <a:p>
            <a:pPr marL="171434" indent="-171434">
              <a:buFont typeface="Arial" panose="020B0604020202020204" pitchFamily="34" charset="0"/>
              <a:buChar char="•"/>
            </a:pPr>
            <a:r>
              <a:rPr lang="en-US" b="1" i="0" dirty="0"/>
              <a:t>Andrew’s words establish the meagerness of their store.  (5 loaves and two small fish, to feed a multitude that consisted of 5,000 men, not mentioning any women and children).</a:t>
            </a:r>
          </a:p>
          <a:p>
            <a:pPr marL="171434" indent="-171434">
              <a:buFont typeface="Arial" panose="020B0604020202020204" pitchFamily="34" charset="0"/>
              <a:buChar char="•"/>
            </a:pPr>
            <a:r>
              <a:rPr lang="en-US" b="1" i="0" dirty="0"/>
              <a:t>Jesus, after directing the multitude to sit, offered up a prayer to God</a:t>
            </a:r>
          </a:p>
          <a:p>
            <a:pPr marL="628589" lvl="1" indent="-171434">
              <a:buFont typeface="Arial" panose="020B0604020202020204" pitchFamily="34" charset="0"/>
              <a:buChar char="•"/>
            </a:pPr>
            <a:r>
              <a:rPr lang="en-US" b="0" i="0" dirty="0"/>
              <a:t>There is an interesting difference in the terms used by John, and then by the other writers</a:t>
            </a:r>
          </a:p>
          <a:p>
            <a:pPr marL="628589" lvl="1" indent="-171434">
              <a:buFont typeface="Arial" panose="020B0604020202020204" pitchFamily="34" charset="0"/>
              <a:buChar char="•"/>
            </a:pPr>
            <a:r>
              <a:rPr lang="en-US" b="0" i="0" dirty="0"/>
              <a:t>John:  (</a:t>
            </a:r>
            <a:r>
              <a:rPr lang="en-US" b="0" i="0" dirty="0" err="1"/>
              <a:t>eucharisteo</a:t>
            </a:r>
            <a:r>
              <a:rPr lang="en-US" b="0" i="0" dirty="0"/>
              <a:t>) – eucharist (Catholic – sacrament/communion)</a:t>
            </a:r>
          </a:p>
          <a:p>
            <a:pPr marL="628589" lvl="1" indent="-171434">
              <a:buFont typeface="Arial" panose="020B0604020202020204" pitchFamily="34" charset="0"/>
              <a:buChar char="•"/>
            </a:pPr>
            <a:r>
              <a:rPr lang="en-US" b="0" i="0" dirty="0"/>
              <a:t>Others:  (</a:t>
            </a:r>
            <a:r>
              <a:rPr lang="en-US" b="0" i="0" dirty="0" err="1"/>
              <a:t>eulogeo</a:t>
            </a:r>
            <a:r>
              <a:rPr lang="en-US" b="0" i="0" dirty="0"/>
              <a:t>) – “lit. to give thanks”</a:t>
            </a:r>
          </a:p>
          <a:p>
            <a:pPr marL="628589" lvl="1" indent="-171434">
              <a:buFont typeface="Arial" panose="020B0604020202020204" pitchFamily="34" charset="0"/>
              <a:buChar char="•"/>
            </a:pPr>
            <a:r>
              <a:rPr lang="en-US" b="0" i="0" dirty="0"/>
              <a:t>This indicates that the term, as used by John, did not have the same connotation as the use of that term in later centuries. </a:t>
            </a:r>
          </a:p>
          <a:p>
            <a:pPr marL="171434" indent="-171434">
              <a:buFont typeface="Arial" panose="020B0604020202020204" pitchFamily="34" charset="0"/>
              <a:buChar char="•"/>
            </a:pPr>
            <a:r>
              <a:rPr lang="en-US" b="1" i="0" dirty="0"/>
              <a:t>After distribution, all were filled, and 12 baskets of excess were gathered.</a:t>
            </a:r>
          </a:p>
          <a:p>
            <a:pPr marL="171434" indent="-171434">
              <a:buFont typeface="Arial" panose="020B0604020202020204" pitchFamily="34" charset="0"/>
              <a:buChar char="•"/>
            </a:pPr>
            <a:r>
              <a:rPr lang="en-US" dirty="0"/>
              <a:t>The magnitude of the miracle brings to mind Old Testament examples…</a:t>
            </a:r>
          </a:p>
          <a:p>
            <a:r>
              <a:rPr lang="en-US" b="1" dirty="0"/>
              <a:t>(1 Kings 17:16), [Elijah instructed a widow lady, during famine,  to prepare him a meal from the last of her stores.  Her intention was to feed her son a final time, then for them to die.  He promised her in return provision throughout the famine], </a:t>
            </a:r>
            <a:r>
              <a:rPr lang="en-US" i="1" dirty="0"/>
              <a:t>“The bin of flour was not used up, nor did the jar of oil run dry, according to the word of the Lord which He spoke by Elijah.”</a:t>
            </a:r>
          </a:p>
          <a:p>
            <a:r>
              <a:rPr lang="en-US" b="1" i="0" dirty="0"/>
              <a:t>(2 Kings 4:44), [Elisha commanded his servant that 20 loaves of bread be set before 100 men with the promise, ‘They shall eat and have some left over], </a:t>
            </a:r>
            <a:r>
              <a:rPr lang="en-US" i="1" dirty="0"/>
              <a:t>“So he set it before them; and they ate and had some left over, according to the word of the Lord.”</a:t>
            </a:r>
          </a:p>
          <a:p>
            <a:pPr marL="628589" lvl="1" indent="-171434">
              <a:buFont typeface="Arial" panose="020B0604020202020204" pitchFamily="34" charset="0"/>
              <a:buChar char="•"/>
            </a:pPr>
            <a:r>
              <a:rPr lang="en-US" b="1" i="0" dirty="0"/>
              <a:t>Whether great or small, the miraculous serves to proves that Jesus had His authority from God.  But, this was an astounding example of His power</a:t>
            </a:r>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2953931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The magnitude of the miracle was persuasive.  It as a convincing argument that Jesus was </a:t>
            </a:r>
            <a:r>
              <a:rPr lang="en-US" b="1" i="1" dirty="0"/>
              <a:t>“truly the Prophet who is to come into the world” </a:t>
            </a:r>
            <a:r>
              <a:rPr lang="en-US" b="1" i="0" dirty="0"/>
              <a:t>(John 6:14)</a:t>
            </a:r>
          </a:p>
          <a:p>
            <a:pPr marL="171434" indent="-171434">
              <a:buFont typeface="Arial" panose="020B0604020202020204" pitchFamily="34" charset="0"/>
              <a:buChar char="•"/>
            </a:pPr>
            <a:r>
              <a:rPr lang="en-US" dirty="0"/>
              <a:t>Notice:  “the” prophet, not “a” prophet.</a:t>
            </a:r>
          </a:p>
          <a:p>
            <a:pPr marL="171434" indent="-171434">
              <a:buFont typeface="Arial" panose="020B0604020202020204" pitchFamily="34" charset="0"/>
              <a:buChar char="•"/>
            </a:pPr>
            <a:r>
              <a:rPr lang="en-US" dirty="0"/>
              <a:t>This is found, not because a specific word “the” is found in the Greek.  The literal reading would be… “This is true, prophet to come into the world.”</a:t>
            </a:r>
          </a:p>
          <a:p>
            <a:pPr marL="171434" indent="-171434">
              <a:buFont typeface="Arial" panose="020B0604020202020204" pitchFamily="34" charset="0"/>
              <a:buChar char="•"/>
            </a:pPr>
            <a:r>
              <a:rPr lang="en-US" b="1" dirty="0"/>
              <a:t>But, the context clearly shows this to be a Messianic reference!</a:t>
            </a:r>
          </a:p>
          <a:p>
            <a:pPr marL="628589" lvl="1" indent="-171434">
              <a:buFont typeface="Arial" panose="020B0604020202020204" pitchFamily="34" charset="0"/>
              <a:buChar char="•"/>
            </a:pPr>
            <a:r>
              <a:rPr lang="en-US" dirty="0"/>
              <a:t>This material so strongly demonstrated that Jesus was from God</a:t>
            </a:r>
          </a:p>
          <a:p>
            <a:pPr marL="628589" lvl="1" indent="-171434">
              <a:buFont typeface="Arial" panose="020B0604020202020204" pitchFamily="34" charset="0"/>
              <a:buChar char="•"/>
            </a:pPr>
            <a:r>
              <a:rPr lang="en-US" dirty="0"/>
              <a:t>It was exponentially greater than the miracles of Elijah or Elisha.  Or even the supplying of manna and quail in the wilderness.</a:t>
            </a:r>
          </a:p>
          <a:p>
            <a:pPr marL="628589" lvl="1" indent="-171434">
              <a:buFont typeface="Arial" panose="020B0604020202020204" pitchFamily="34" charset="0"/>
              <a:buChar char="•"/>
            </a:pPr>
            <a:r>
              <a:rPr lang="en-US" dirty="0"/>
              <a:t>Moses spoke of “that prophet” which would be “like” Moses, the first lawgiver…</a:t>
            </a:r>
          </a:p>
          <a:p>
            <a:r>
              <a:rPr lang="en-US" b="1" dirty="0"/>
              <a:t>(Deuteronomy 18:15), </a:t>
            </a:r>
            <a:r>
              <a:rPr lang="en-US" i="1" dirty="0"/>
              <a:t>“The Lord your God will raise up for you a Prophet like me from your midst, from your brethren. Him you shall hear”</a:t>
            </a:r>
          </a:p>
          <a:p>
            <a:endParaRPr lang="en-US" i="1" dirty="0"/>
          </a:p>
          <a:p>
            <a:r>
              <a:rPr lang="en-US" b="1" dirty="0"/>
              <a:t>(Hebrews 1:1-4), </a:t>
            </a:r>
            <a:r>
              <a:rPr lang="en-US" i="1" dirty="0"/>
              <a:t>“God, who at various times and in various ways spoke in time past to the fathers by the prophets,</a:t>
            </a:r>
            <a:r>
              <a:rPr lang="en-US" i="1" baseline="30000" dirty="0"/>
              <a:t> 2</a:t>
            </a:r>
            <a:r>
              <a:rPr lang="en-US" i="1" dirty="0"/>
              <a:t> has in these last days spoken to us by His Son, whom He has appointed heir of all things, through whom also He made the worlds;</a:t>
            </a:r>
            <a:r>
              <a:rPr lang="en-US" i="1" baseline="30000" dirty="0"/>
              <a:t> 3</a:t>
            </a:r>
            <a:r>
              <a:rPr lang="en-US" i="1" dirty="0"/>
              <a:t> who being the brightness of His glory and the express image of His person, and upholding all things by the word of His power, when He had by Himself purged our sins, sat down at the right hand of the Majesty on high,</a:t>
            </a:r>
            <a:r>
              <a:rPr lang="en-US" i="1" baseline="30000" dirty="0"/>
              <a:t> 4</a:t>
            </a:r>
            <a:r>
              <a:rPr lang="en-US" i="1" dirty="0"/>
              <a:t> having become so much better than the angels, as He has by inheritance obtained a more excellent name than they.”</a:t>
            </a:r>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176069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r>
              <a:rPr lang="en-US" dirty="0"/>
              <a:t>This miracle and the events surrounding prove the truthfulness of these things in an amazing and powerful way!</a:t>
            </a:r>
          </a:p>
          <a:p>
            <a:endParaRPr lang="en-US" dirty="0"/>
          </a:p>
        </p:txBody>
      </p:sp>
      <p:sp>
        <p:nvSpPr>
          <p:cNvPr id="4" name="Slide Number Placeholder 3"/>
          <p:cNvSpPr>
            <a:spLocks noGrp="1"/>
          </p:cNvSpPr>
          <p:nvPr>
            <p:ph type="sldNum" sz="quarter" idx="10"/>
          </p:nvPr>
        </p:nvSpPr>
        <p:spPr/>
        <p:txBody>
          <a:bodyPr/>
          <a:lstStyle/>
          <a:p>
            <a:fld id="{A974935B-E823-4A8A-94E1-DE1133B34292}" type="slidenum">
              <a:rPr lang="en-US" smtClean="0"/>
              <a:t>6</a:t>
            </a:fld>
            <a:endParaRPr lang="en-US"/>
          </a:p>
        </p:txBody>
      </p:sp>
    </p:spTree>
    <p:extLst>
      <p:ext uri="{BB962C8B-B14F-4D97-AF65-F5344CB8AC3E}">
        <p14:creationId xmlns:p14="http://schemas.microsoft.com/office/powerpoint/2010/main" val="418510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6/24/2018</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6/24/2018</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6/24/2018</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6/24/2018</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6/24/2018</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6/24/2018</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6/24/2018</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6/24/2018</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6/24/2018</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6/24/2018</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6/24/2018</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6/24/2018</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2" y="5272391"/>
            <a:ext cx="11627797"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Feeding the 5,000</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(John 6:1-14)</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What Jesus Did on This Day</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4"/>
            <a:ext cx="11055927" cy="5394959"/>
          </a:xfrm>
        </p:spPr>
        <p:txBody>
          <a:bodyPr>
            <a:normAutofit/>
          </a:bodyPr>
          <a:lstStyle/>
          <a:p>
            <a:pPr marL="465138" indent="-465138">
              <a:tabLst>
                <a:tab pos="465138" algn="l"/>
              </a:tabLst>
            </a:pPr>
            <a:r>
              <a:rPr lang="en-US" sz="4000" b="1" dirty="0">
                <a:solidFill>
                  <a:schemeClr val="bg1"/>
                </a:solidFill>
              </a:rPr>
              <a:t>He taught the multitude (Mark 6:34; Luke 9:11)</a:t>
            </a:r>
          </a:p>
          <a:p>
            <a:pPr marL="682625" lvl="1" indent="0">
              <a:buNone/>
              <a:tabLst>
                <a:tab pos="804863" algn="l"/>
              </a:tabLst>
            </a:pPr>
            <a:r>
              <a:rPr lang="en-US" sz="4000" dirty="0">
                <a:solidFill>
                  <a:srgbClr val="FFD966"/>
                </a:solidFill>
              </a:rPr>
              <a:t>John 7:45-47</a:t>
            </a:r>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What Jesus Did on This Day</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4"/>
            <a:ext cx="11055927" cy="5394959"/>
          </a:xfrm>
        </p:spPr>
        <p:txBody>
          <a:bodyPr>
            <a:normAutofit/>
          </a:bodyPr>
          <a:lstStyle/>
          <a:p>
            <a:pPr marL="465138" indent="-465138">
              <a:tabLst>
                <a:tab pos="465138" algn="l"/>
              </a:tabLst>
            </a:pPr>
            <a:r>
              <a:rPr lang="en-US" sz="4000" b="1" dirty="0">
                <a:solidFill>
                  <a:schemeClr val="bg1"/>
                </a:solidFill>
              </a:rPr>
              <a:t>He taught the multitude (Mark 6:34; Luke 9:11)</a:t>
            </a:r>
          </a:p>
          <a:p>
            <a:pPr marL="682625" lvl="1" indent="0">
              <a:buNone/>
              <a:tabLst>
                <a:tab pos="804863" algn="l"/>
              </a:tabLst>
            </a:pPr>
            <a:r>
              <a:rPr lang="en-US" sz="4000" dirty="0">
                <a:solidFill>
                  <a:srgbClr val="FFD966"/>
                </a:solidFill>
              </a:rPr>
              <a:t>John 7:45-47</a:t>
            </a:r>
          </a:p>
          <a:p>
            <a:pPr marL="465138" indent="-465138">
              <a:tabLst>
                <a:tab pos="465138" algn="l"/>
              </a:tabLst>
            </a:pPr>
            <a:r>
              <a:rPr lang="en-US" sz="4000" b="1" dirty="0">
                <a:solidFill>
                  <a:schemeClr val="bg1"/>
                </a:solidFill>
              </a:rPr>
              <a:t>He healed many (Matthew 14:14; Luke 9:11)</a:t>
            </a:r>
          </a:p>
          <a:p>
            <a:pPr marL="682625" lvl="1" indent="0">
              <a:buNone/>
              <a:tabLst>
                <a:tab pos="465138" algn="l"/>
              </a:tabLst>
            </a:pPr>
            <a:r>
              <a:rPr lang="en-US" sz="4000" dirty="0">
                <a:solidFill>
                  <a:srgbClr val="FFD966"/>
                </a:solidFill>
              </a:rPr>
              <a:t>James 1:27; Hebrews 2:3-4</a:t>
            </a:r>
          </a:p>
        </p:txBody>
      </p:sp>
    </p:spTree>
    <p:extLst>
      <p:ext uri="{BB962C8B-B14F-4D97-AF65-F5344CB8AC3E}">
        <p14:creationId xmlns:p14="http://schemas.microsoft.com/office/powerpoint/2010/main" val="333257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What Jesus Did on This Day</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4"/>
            <a:ext cx="11055927" cy="5394959"/>
          </a:xfrm>
        </p:spPr>
        <p:txBody>
          <a:bodyPr>
            <a:normAutofit/>
          </a:bodyPr>
          <a:lstStyle/>
          <a:p>
            <a:pPr marL="465138" indent="-465138">
              <a:tabLst>
                <a:tab pos="465138" algn="l"/>
              </a:tabLst>
            </a:pPr>
            <a:r>
              <a:rPr lang="en-US" sz="4000" b="1" dirty="0">
                <a:solidFill>
                  <a:schemeClr val="bg1"/>
                </a:solidFill>
              </a:rPr>
              <a:t>He taught the multitude (Mark 6:34; Luke 9:11)</a:t>
            </a:r>
          </a:p>
          <a:p>
            <a:pPr marL="682625" lvl="1" indent="0">
              <a:buNone/>
              <a:tabLst>
                <a:tab pos="804863" algn="l"/>
              </a:tabLst>
            </a:pPr>
            <a:r>
              <a:rPr lang="en-US" sz="4000" dirty="0">
                <a:solidFill>
                  <a:srgbClr val="FFD966"/>
                </a:solidFill>
              </a:rPr>
              <a:t>John 7:45-47</a:t>
            </a:r>
          </a:p>
          <a:p>
            <a:pPr marL="465138" indent="-465138">
              <a:tabLst>
                <a:tab pos="465138" algn="l"/>
              </a:tabLst>
            </a:pPr>
            <a:r>
              <a:rPr lang="en-US" sz="4000" b="1" dirty="0">
                <a:solidFill>
                  <a:schemeClr val="bg1"/>
                </a:solidFill>
              </a:rPr>
              <a:t>He healed many (Matthew 14:14; Luke 9:11)</a:t>
            </a:r>
          </a:p>
          <a:p>
            <a:pPr marL="682625" lvl="1" indent="0">
              <a:buNone/>
              <a:tabLst>
                <a:tab pos="465138" algn="l"/>
              </a:tabLst>
            </a:pPr>
            <a:r>
              <a:rPr lang="en-US" sz="4000" dirty="0">
                <a:solidFill>
                  <a:srgbClr val="FFD966"/>
                </a:solidFill>
              </a:rPr>
              <a:t>James 1:27; Hebrews 2:3-4</a:t>
            </a:r>
          </a:p>
          <a:p>
            <a:pPr marL="465138" indent="-465138">
              <a:tabLst>
                <a:tab pos="465138" algn="l"/>
              </a:tabLst>
            </a:pPr>
            <a:r>
              <a:rPr lang="en-US" sz="4000" b="1" dirty="0">
                <a:solidFill>
                  <a:schemeClr val="bg1"/>
                </a:solidFill>
              </a:rPr>
              <a:t>He fed a multitude (8-13)</a:t>
            </a:r>
          </a:p>
          <a:p>
            <a:pPr marL="682625" lvl="1" indent="0">
              <a:buNone/>
              <a:tabLst>
                <a:tab pos="465138" algn="l"/>
              </a:tabLst>
            </a:pPr>
            <a:r>
              <a:rPr lang="en-US" sz="4000" dirty="0">
                <a:solidFill>
                  <a:srgbClr val="FFD966"/>
                </a:solidFill>
              </a:rPr>
              <a:t>1 Kings 17:16; 2 Kings 4:44</a:t>
            </a:r>
          </a:p>
        </p:txBody>
      </p:sp>
    </p:spTree>
    <p:extLst>
      <p:ext uri="{BB962C8B-B14F-4D97-AF65-F5344CB8AC3E}">
        <p14:creationId xmlns:p14="http://schemas.microsoft.com/office/powerpoint/2010/main" val="403264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9258" y="199506"/>
            <a:ext cx="11054542" cy="914400"/>
          </a:xfrm>
        </p:spPr>
        <p:txBody>
          <a:bodyPr>
            <a:normAutofit/>
          </a:bodyPr>
          <a:lstStyle/>
          <a:p>
            <a:r>
              <a:rPr lang="en-US" sz="6000" dirty="0">
                <a:solidFill>
                  <a:schemeClr val="accent4">
                    <a:lumMod val="60000"/>
                    <a:lumOff val="40000"/>
                  </a:schemeClr>
                </a:solidFill>
                <a:latin typeface="Six feet under" panose="02000000000000000000" pitchFamily="2" charset="0"/>
              </a:rPr>
              <a:t>What Jesus Did on This Day</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548640" y="1263534"/>
            <a:ext cx="11055927" cy="5394959"/>
          </a:xfrm>
        </p:spPr>
        <p:txBody>
          <a:bodyPr>
            <a:normAutofit/>
          </a:bodyPr>
          <a:lstStyle/>
          <a:p>
            <a:pPr marL="465138" indent="-465138">
              <a:tabLst>
                <a:tab pos="465138" algn="l"/>
              </a:tabLst>
            </a:pPr>
            <a:r>
              <a:rPr lang="en-US" sz="4000" b="1" dirty="0">
                <a:solidFill>
                  <a:schemeClr val="bg1"/>
                </a:solidFill>
              </a:rPr>
              <a:t>He taught the multitude (Mark 6:34; Luke 9:11)</a:t>
            </a:r>
          </a:p>
          <a:p>
            <a:pPr marL="682625" lvl="1" indent="0">
              <a:buNone/>
              <a:tabLst>
                <a:tab pos="804863" algn="l"/>
              </a:tabLst>
            </a:pPr>
            <a:r>
              <a:rPr lang="en-US" sz="4000" dirty="0">
                <a:solidFill>
                  <a:srgbClr val="FFD966"/>
                </a:solidFill>
              </a:rPr>
              <a:t>John 7:45-47</a:t>
            </a:r>
          </a:p>
          <a:p>
            <a:pPr marL="465138" indent="-465138">
              <a:tabLst>
                <a:tab pos="465138" algn="l"/>
              </a:tabLst>
            </a:pPr>
            <a:r>
              <a:rPr lang="en-US" sz="4000" b="1" dirty="0">
                <a:solidFill>
                  <a:schemeClr val="bg1"/>
                </a:solidFill>
              </a:rPr>
              <a:t>He healed many (Matthew 14:14; Luke 9:11)</a:t>
            </a:r>
          </a:p>
          <a:p>
            <a:pPr marL="682625" lvl="1" indent="0">
              <a:buNone/>
              <a:tabLst>
                <a:tab pos="465138" algn="l"/>
              </a:tabLst>
            </a:pPr>
            <a:r>
              <a:rPr lang="en-US" sz="4000" dirty="0">
                <a:solidFill>
                  <a:srgbClr val="FFD966"/>
                </a:solidFill>
              </a:rPr>
              <a:t>James 1:27; Hebrews 2:3-4</a:t>
            </a:r>
          </a:p>
          <a:p>
            <a:pPr marL="465138" indent="-465138">
              <a:tabLst>
                <a:tab pos="465138" algn="l"/>
              </a:tabLst>
            </a:pPr>
            <a:r>
              <a:rPr lang="en-US" sz="4000" b="1" dirty="0">
                <a:solidFill>
                  <a:schemeClr val="bg1"/>
                </a:solidFill>
              </a:rPr>
              <a:t>He fed a multitude (8-13)</a:t>
            </a:r>
          </a:p>
          <a:p>
            <a:pPr marL="682625" lvl="1" indent="0">
              <a:buNone/>
              <a:tabLst>
                <a:tab pos="465138" algn="l"/>
              </a:tabLst>
            </a:pPr>
            <a:r>
              <a:rPr lang="en-US" sz="4000" dirty="0">
                <a:solidFill>
                  <a:srgbClr val="FFD966"/>
                </a:solidFill>
              </a:rPr>
              <a:t>1 Kings 17:16; 2 Kings 4:44</a:t>
            </a:r>
          </a:p>
          <a:p>
            <a:pPr marL="465138" indent="-465138">
              <a:tabLst>
                <a:tab pos="465138" algn="l"/>
              </a:tabLst>
            </a:pPr>
            <a:r>
              <a:rPr lang="en-US" sz="4000" b="1" dirty="0">
                <a:solidFill>
                  <a:schemeClr val="bg1"/>
                </a:solidFill>
              </a:rPr>
              <a:t>He convinced them He was “the Prophet” (14)</a:t>
            </a:r>
          </a:p>
          <a:p>
            <a:pPr marL="682625" lvl="1" indent="0">
              <a:buNone/>
              <a:tabLst>
                <a:tab pos="465138" algn="l"/>
              </a:tabLst>
            </a:pPr>
            <a:r>
              <a:rPr lang="en-US" sz="4000" dirty="0">
                <a:solidFill>
                  <a:srgbClr val="FFD966"/>
                </a:solidFill>
              </a:rPr>
              <a:t>Deuteronomy 18:15; Hebrews 1:1-4</a:t>
            </a:r>
          </a:p>
        </p:txBody>
      </p:sp>
    </p:spTree>
    <p:extLst>
      <p:ext uri="{BB962C8B-B14F-4D97-AF65-F5344CB8AC3E}">
        <p14:creationId xmlns:p14="http://schemas.microsoft.com/office/powerpoint/2010/main" val="286138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297873" y="478905"/>
            <a:ext cx="11054542" cy="1172095"/>
          </a:xfrm>
        </p:spPr>
        <p:txBody>
          <a:bodyPr>
            <a:normAutofit/>
          </a:bodyPr>
          <a:lstStyle/>
          <a:p>
            <a:r>
              <a:rPr lang="en-US" sz="7200" dirty="0">
                <a:solidFill>
                  <a:schemeClr val="accent4">
                    <a:lumMod val="60000"/>
                    <a:lumOff val="40000"/>
                  </a:schemeClr>
                </a:solidFill>
                <a:latin typeface="Six feet under" panose="02000000000000000000" pitchFamily="2" charset="0"/>
              </a:rPr>
              <a:t>Conclusion</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idx="1"/>
          </p:nvPr>
        </p:nvSpPr>
        <p:spPr>
          <a:xfrm>
            <a:off x="1651000" y="2006599"/>
            <a:ext cx="8890000" cy="4070927"/>
          </a:xfrm>
        </p:spPr>
        <p:txBody>
          <a:bodyPr>
            <a:normAutofit lnSpcReduction="10000"/>
          </a:bodyPr>
          <a:lstStyle/>
          <a:p>
            <a:pPr marL="0" indent="0" algn="ctr">
              <a:buNone/>
              <a:tabLst>
                <a:tab pos="465138" algn="l"/>
              </a:tabLst>
            </a:pPr>
            <a:r>
              <a:rPr lang="en-US" sz="5400" b="1" dirty="0">
                <a:solidFill>
                  <a:schemeClr val="bg1"/>
                </a:solidFill>
              </a:rPr>
              <a:t>Jesus came to earth to save the world!  </a:t>
            </a:r>
          </a:p>
          <a:p>
            <a:pPr marL="0" indent="0" algn="ctr">
              <a:buNone/>
              <a:tabLst>
                <a:tab pos="465138" algn="l"/>
              </a:tabLst>
            </a:pPr>
            <a:endParaRPr lang="en-US" sz="2200" b="1" dirty="0">
              <a:solidFill>
                <a:schemeClr val="bg1"/>
              </a:solidFill>
            </a:endParaRPr>
          </a:p>
          <a:p>
            <a:pPr marL="0" indent="0" algn="ctr">
              <a:buNone/>
              <a:tabLst>
                <a:tab pos="465138" algn="l"/>
              </a:tabLst>
            </a:pPr>
            <a:r>
              <a:rPr lang="en-US" sz="5400" b="1" dirty="0">
                <a:solidFill>
                  <a:schemeClr val="bg1"/>
                </a:solidFill>
              </a:rPr>
              <a:t>He is the Son of God, who cares for and loves His creation!</a:t>
            </a:r>
            <a:endParaRPr lang="en-US" sz="5400" i="1" dirty="0">
              <a:solidFill>
                <a:schemeClr val="bg1"/>
              </a:solidFill>
            </a:endParaRPr>
          </a:p>
        </p:txBody>
      </p:sp>
    </p:spTree>
    <p:extLst>
      <p:ext uri="{BB962C8B-B14F-4D97-AF65-F5344CB8AC3E}">
        <p14:creationId xmlns:p14="http://schemas.microsoft.com/office/powerpoint/2010/main" val="211337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3430</TotalTime>
  <Words>1888</Words>
  <Application>Microsoft Office PowerPoint</Application>
  <PresentationFormat>Widescreen</PresentationFormat>
  <Paragraphs>96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 Light</vt:lpstr>
      <vt:lpstr>Pristina</vt:lpstr>
      <vt:lpstr>Arial</vt:lpstr>
      <vt:lpstr>Calibri</vt:lpstr>
      <vt:lpstr>Six feet under</vt:lpstr>
      <vt:lpstr>Office Theme</vt:lpstr>
      <vt:lpstr>About My Father’s Business</vt:lpstr>
      <vt:lpstr>What Jesus Did on This Day</vt:lpstr>
      <vt:lpstr>What Jesus Did on This Day</vt:lpstr>
      <vt:lpstr>What Jesus Did on This Day</vt:lpstr>
      <vt:lpstr>What Jesus Did on This Day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32</cp:revision>
  <cp:lastPrinted>2018-06-24T20:26:46Z</cp:lastPrinted>
  <dcterms:created xsi:type="dcterms:W3CDTF">2017-09-01T17:46:22Z</dcterms:created>
  <dcterms:modified xsi:type="dcterms:W3CDTF">2018-06-24T20:26:50Z</dcterms:modified>
</cp:coreProperties>
</file>